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y="5143500" cx="9144000"/>
  <p:notesSz cx="6858000" cy="9144000"/>
  <p:embeddedFontLst>
    <p:embeddedFont>
      <p:font typeface="Proxima Nova"/>
      <p:regular r:id="rId34"/>
      <p:bold r:id="rId35"/>
      <p:italic r:id="rId36"/>
      <p:boldItalic r:id="rId37"/>
    </p:embeddedFont>
    <p:embeddedFont>
      <p:font typeface="Alfa Slab One"/>
      <p:regular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ProximaNova-bold.fntdata"/><Relationship Id="rId12" Type="http://schemas.openxmlformats.org/officeDocument/2006/relationships/slide" Target="slides/slide8.xml"/><Relationship Id="rId34" Type="http://schemas.openxmlformats.org/officeDocument/2006/relationships/font" Target="fonts/ProximaNova-regular.fntdata"/><Relationship Id="rId15" Type="http://schemas.openxmlformats.org/officeDocument/2006/relationships/slide" Target="slides/slide11.xml"/><Relationship Id="rId37" Type="http://schemas.openxmlformats.org/officeDocument/2006/relationships/font" Target="fonts/ProximaNova-boldItalic.fntdata"/><Relationship Id="rId14" Type="http://schemas.openxmlformats.org/officeDocument/2006/relationships/slide" Target="slides/slide10.xml"/><Relationship Id="rId36" Type="http://schemas.openxmlformats.org/officeDocument/2006/relationships/font" Target="fonts/ProximaNova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schemas.openxmlformats.org/officeDocument/2006/relationships/font" Target="fonts/AlfaSlabOne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d8f21954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d8f21954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d8f219545_2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d8f219545_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d8f219545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d8f219545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d8f21954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d8f21954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d93de3ad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d93de3ad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d8f219545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d8f219545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d8f219545_2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d8f219545_2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d93de3ad1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d93de3ad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d8f219545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d8f219545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d8f219545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d8f219545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d8f219545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d8f219545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d8f219545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d8f219545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d8f219545_2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d8f219545_2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d8f219545_2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d8f219545_2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d8f219545_2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d8f219545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16106b7f1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16106b7f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1599b9e0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1599b9e0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16106b7f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16106b7f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1599b9e0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1599b9e0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d93de3ad1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d93de3ad1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d93de3ad1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d93de3ad1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1fdb6c5d4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1fdb6c5d4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d8f219545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d8f219545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d8f219545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d8f219545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d8f219545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d8f219545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d8f219545_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d8f219545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d8f219545_2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d8f219545_2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1fdb6c5d4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1fdb6c5d4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ame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g"/><Relationship Id="rId4" Type="http://schemas.openxmlformats.org/officeDocument/2006/relationships/image" Target="../media/image1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Relationship Id="rId4" Type="http://schemas.openxmlformats.org/officeDocument/2006/relationships/image" Target="../media/image3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13.png"/><Relationship Id="rId7" Type="http://schemas.openxmlformats.org/officeDocument/2006/relationships/image" Target="../media/image8.png"/><Relationship Id="rId8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Relationship Id="rId4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gif"/><Relationship Id="rId4" Type="http://schemas.openxmlformats.org/officeDocument/2006/relationships/image" Target="../media/image25.gif"/><Relationship Id="rId5" Type="http://schemas.openxmlformats.org/officeDocument/2006/relationships/image" Target="../media/image30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458700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Ostrich</a:t>
            </a:r>
            <a:endParaRPr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By: Clayton “Want An Orange” Dembski, Dan “The Mango Muncher” Wensley, Floris “The Wall” van Rossum, Alex “</a:t>
            </a:r>
            <a:r>
              <a:rPr lang="en"/>
              <a:t>Caffeine Isn’t A Drug</a:t>
            </a:r>
            <a:r>
              <a:rPr lang="en"/>
              <a:t> ” Michelson</a:t>
            </a:r>
            <a:endParaRPr sz="600"/>
          </a:p>
        </p:txBody>
      </p:sp>
      <p:pic>
        <p:nvPicPr>
          <p:cNvPr id="58" name="Google Shape;58;p13"/>
          <p:cNvPicPr preferRelativeResize="0"/>
          <p:nvPr/>
        </p:nvPicPr>
        <p:blipFill rotWithShape="1">
          <a:blip r:embed="rId3">
            <a:alphaModFix/>
          </a:blip>
          <a:srcRect b="0" l="8731" r="11814" t="0"/>
          <a:stretch/>
        </p:blipFill>
        <p:spPr>
          <a:xfrm>
            <a:off x="7119525" y="458700"/>
            <a:ext cx="1712773" cy="16167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ostrich pictures head in sand"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58700"/>
            <a:ext cx="1712774" cy="16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Drivetrain Analysis</a:t>
            </a:r>
            <a:endParaRPr/>
          </a:p>
        </p:txBody>
      </p:sp>
      <p:pic>
        <p:nvPicPr>
          <p:cNvPr id="115" name="Google Shape;115;p22"/>
          <p:cNvPicPr preferRelativeResize="0"/>
          <p:nvPr/>
        </p:nvPicPr>
        <p:blipFill rotWithShape="1">
          <a:blip r:embed="rId3">
            <a:alphaModFix/>
          </a:blip>
          <a:srcRect b="2762" l="17284" r="26138" t="37564"/>
          <a:stretch/>
        </p:blipFill>
        <p:spPr>
          <a:xfrm>
            <a:off x="1184581" y="1017725"/>
            <a:ext cx="6774831" cy="385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Extinguisher</a:t>
            </a:r>
            <a:endParaRPr/>
          </a:p>
        </p:txBody>
      </p:sp>
      <p:pic>
        <p:nvPicPr>
          <p:cNvPr id="121" name="Google Shape;1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8900" y="1017725"/>
            <a:ext cx="5326212" cy="380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Extinguisher</a:t>
            </a:r>
            <a:endParaRPr/>
          </a:p>
        </p:txBody>
      </p:sp>
      <p:sp>
        <p:nvSpPr>
          <p:cNvPr id="127" name="Google Shape;127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Air cannon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Short pulse that extinguishes the candle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Multiple different designs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3D printed</a:t>
            </a:r>
            <a:endParaRPr sz="2400"/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" sz="2400"/>
              <a:t>Bottle Attachment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Turret with pitch rotation for changing height of candle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Flame Sensor on servo</a:t>
            </a:r>
            <a:endParaRPr sz="2400"/>
          </a:p>
        </p:txBody>
      </p:sp>
      <p:pic>
        <p:nvPicPr>
          <p:cNvPr id="128" name="Google Shape;1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7598" y="445025"/>
            <a:ext cx="1384697" cy="184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8177" y="2976750"/>
            <a:ext cx="1194125" cy="159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Sensors</a:t>
            </a:r>
            <a:endParaRPr/>
          </a:p>
        </p:txBody>
      </p:sp>
      <p:sp>
        <p:nvSpPr>
          <p:cNvPr id="135" name="Google Shape;13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Obstacle Avoidance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InfraRed Range Finders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IMU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MaxBotix Ultrasonic Rangefinder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Odometry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Encoders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IMU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Extinguishing &amp; Detection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Potentiometer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Flame Sensor</a:t>
            </a:r>
            <a:endParaRPr sz="1800"/>
          </a:p>
        </p:txBody>
      </p:sp>
      <p:pic>
        <p:nvPicPr>
          <p:cNvPr id="136" name="Google Shape;13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8025" y="3788850"/>
            <a:ext cx="1641400" cy="112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2600" y="711914"/>
            <a:ext cx="1641400" cy="1513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3525" y="2854375"/>
            <a:ext cx="17145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65350" y="2204113"/>
            <a:ext cx="1641401" cy="131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57595" y="1213032"/>
            <a:ext cx="1307750" cy="115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30920" y="181597"/>
            <a:ext cx="1307750" cy="1099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IR Sensors</a:t>
            </a:r>
            <a:endParaRPr/>
          </a:p>
        </p:txBody>
      </p:sp>
      <p:pic>
        <p:nvPicPr>
          <p:cNvPr descr="18159784_1439931389360279_88906852_o.jpg"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25" y="1167550"/>
            <a:ext cx="4408325" cy="33062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8160168_1439931376026947_226426088_o.jpg" id="148" name="Google Shape;14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5457" y="1167553"/>
            <a:ext cx="4408346" cy="330625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/>
          <p:nvPr/>
        </p:nvSpPr>
        <p:spPr>
          <a:xfrm>
            <a:off x="1733125" y="3130825"/>
            <a:ext cx="405300" cy="377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6"/>
          <p:cNvSpPr/>
          <p:nvPr/>
        </p:nvSpPr>
        <p:spPr>
          <a:xfrm>
            <a:off x="2248925" y="3130825"/>
            <a:ext cx="405300" cy="377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6"/>
          <p:cNvSpPr/>
          <p:nvPr/>
        </p:nvSpPr>
        <p:spPr>
          <a:xfrm>
            <a:off x="7069600" y="2988350"/>
            <a:ext cx="405300" cy="377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InfraRed Range Finders</a:t>
            </a:r>
            <a:endParaRPr/>
          </a:p>
        </p:txBody>
      </p:sp>
      <p:sp>
        <p:nvSpPr>
          <p:cNvPr id="157" name="Google Shape;15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Distance between the walls and the robot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5V Sharp IR sensors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10 - 150 cm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Calibration curve generation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y = 30782.98 * x^(-1.377452)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y = distance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x = reading</a:t>
            </a:r>
            <a:endParaRPr sz="2400"/>
          </a:p>
        </p:txBody>
      </p:sp>
      <p:pic>
        <p:nvPicPr>
          <p:cNvPr id="158" name="Google Shape;158;p27"/>
          <p:cNvPicPr preferRelativeResize="0"/>
          <p:nvPr/>
        </p:nvPicPr>
        <p:blipFill rotWithShape="1">
          <a:blip r:embed="rId3">
            <a:alphaModFix/>
          </a:blip>
          <a:srcRect b="20471" l="0" r="46167" t="18456"/>
          <a:stretch/>
        </p:blipFill>
        <p:spPr>
          <a:xfrm>
            <a:off x="4940925" y="2190450"/>
            <a:ext cx="3891375" cy="237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IR Calibration Curves</a:t>
            </a:r>
            <a:endParaRPr/>
          </a:p>
        </p:txBody>
      </p:sp>
      <p:pic>
        <p:nvPicPr>
          <p:cNvPr id="164" name="Google Shape;1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25" y="1340700"/>
            <a:ext cx="4455750" cy="319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9175" y="1213550"/>
            <a:ext cx="4599175" cy="33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 Range Finders</a:t>
            </a:r>
            <a:endParaRPr/>
          </a:p>
        </p:txBody>
      </p:sp>
      <p:sp>
        <p:nvSpPr>
          <p:cNvPr id="171" name="Google Shape;171;p29"/>
          <p:cNvSpPr txBox="1"/>
          <p:nvPr>
            <p:ph idx="1" type="body"/>
          </p:nvPr>
        </p:nvSpPr>
        <p:spPr>
          <a:xfrm>
            <a:off x="311700" y="1152475"/>
            <a:ext cx="495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Mix of Sharp IR rangefinder and Ultrasonic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IR produces two possible distances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Ultrasonic distinguishes which reading is correct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IR Rangefinder is more accurate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Allows for greater range of readings</a:t>
            </a:r>
            <a:endParaRPr sz="2400"/>
          </a:p>
        </p:txBody>
      </p:sp>
      <p:pic>
        <p:nvPicPr>
          <p:cNvPr descr="18160168_1439931376026947_226426088_o.jpg"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9300" y="2012675"/>
            <a:ext cx="3562998" cy="237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9"/>
          <p:cNvSpPr/>
          <p:nvPr/>
        </p:nvSpPr>
        <p:spPr>
          <a:xfrm>
            <a:off x="7283178" y="3368206"/>
            <a:ext cx="354000" cy="293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9"/>
          <p:cNvSpPr/>
          <p:nvPr/>
        </p:nvSpPr>
        <p:spPr>
          <a:xfrm>
            <a:off x="7465095" y="3118385"/>
            <a:ext cx="354000" cy="293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Encoders</a:t>
            </a:r>
            <a:endParaRPr/>
          </a:p>
        </p:txBody>
      </p:sp>
      <p:sp>
        <p:nvSpPr>
          <p:cNvPr id="180" name="Google Shape;180;p30"/>
          <p:cNvSpPr txBox="1"/>
          <p:nvPr>
            <p:ph idx="1" type="body"/>
          </p:nvPr>
        </p:nvSpPr>
        <p:spPr>
          <a:xfrm>
            <a:off x="311700" y="1152475"/>
            <a:ext cx="6509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Built into motors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Two channel hall effect sensor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Breaks up encoder readings into small increments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Integrates all readings together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Stores result as global displacement and angle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8256 encoder ticks per revolution!</a:t>
            </a:r>
            <a:endParaRPr sz="2400"/>
          </a:p>
        </p:txBody>
      </p:sp>
      <p:pic>
        <p:nvPicPr>
          <p:cNvPr id="181" name="Google Shape;18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0800" y="1152473"/>
            <a:ext cx="2002825" cy="186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IMU</a:t>
            </a:r>
            <a:endParaRPr/>
          </a:p>
        </p:txBody>
      </p:sp>
      <p:sp>
        <p:nvSpPr>
          <p:cNvPr id="187" name="Google Shape;187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Substantial amount of drift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Used to make precise turns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Wall following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Odometry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Two Complementary Filters and Calibration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Eliminates most of the drift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Tared regularly to create accurate readings</a:t>
            </a:r>
            <a:endParaRPr sz="2400"/>
          </a:p>
        </p:txBody>
      </p:sp>
      <p:pic>
        <p:nvPicPr>
          <p:cNvPr id="188" name="Google Shape;1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0250" y="1017725"/>
            <a:ext cx="2222050" cy="177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Planning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Extinguishing Sensors</a:t>
            </a:r>
            <a:endParaRPr/>
          </a:p>
        </p:txBody>
      </p:sp>
      <p:sp>
        <p:nvSpPr>
          <p:cNvPr id="194" name="Google Shape;194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Potentiometer</a:t>
            </a:r>
            <a:endParaRPr sz="2400"/>
          </a:p>
          <a:p>
            <a:pPr indent="-3810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Finds position of arm when it sees the flame</a:t>
            </a:r>
            <a:endParaRPr sz="2400"/>
          </a:p>
          <a:p>
            <a:pPr indent="-3810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Ensures arm is in right position before firing the cannon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Flame Sensor</a:t>
            </a:r>
            <a:endParaRPr sz="2400"/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Determines if there is a flame</a:t>
            </a:r>
            <a:endParaRPr sz="2400"/>
          </a:p>
          <a:p>
            <a:pPr indent="-3810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Analog reading is unreliable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195" name="Google Shape;19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1150" y="445013"/>
            <a:ext cx="1581150" cy="164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 Analysis: Flame Sensor</a:t>
            </a:r>
            <a:endParaRPr/>
          </a:p>
        </p:txBody>
      </p:sp>
      <p:pic>
        <p:nvPicPr>
          <p:cNvPr id="201" name="Google Shape;201;p33"/>
          <p:cNvPicPr preferRelativeResize="0"/>
          <p:nvPr/>
        </p:nvPicPr>
        <p:blipFill rotWithShape="1">
          <a:blip r:embed="rId3">
            <a:alphaModFix/>
          </a:blip>
          <a:srcRect b="8955" l="0" r="13636" t="18354"/>
          <a:stretch/>
        </p:blipFill>
        <p:spPr>
          <a:xfrm>
            <a:off x="311700" y="1166575"/>
            <a:ext cx="3829525" cy="359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3"/>
          <p:cNvPicPr preferRelativeResize="0"/>
          <p:nvPr/>
        </p:nvPicPr>
        <p:blipFill rotWithShape="1">
          <a:blip r:embed="rId4">
            <a:alphaModFix/>
          </a:blip>
          <a:srcRect b="6918" l="0" r="31894" t="13836"/>
          <a:stretch/>
        </p:blipFill>
        <p:spPr>
          <a:xfrm>
            <a:off x="4293625" y="1520375"/>
            <a:ext cx="4850376" cy="304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Wall Following</a:t>
            </a:r>
            <a:endParaRPr/>
          </a:p>
        </p:txBody>
      </p:sp>
      <p:sp>
        <p:nvSpPr>
          <p:cNvPr id="214" name="Google Shape;214;p35"/>
          <p:cNvSpPr txBox="1"/>
          <p:nvPr>
            <p:ph idx="1" type="body"/>
          </p:nvPr>
        </p:nvSpPr>
        <p:spPr>
          <a:xfrm>
            <a:off x="311700" y="1152475"/>
            <a:ext cx="5894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State machine to control movement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Tuned control loop with multiple feedbacks to follow walls accurately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Uses 3 sensors in conjunction with each other to achieve accurate following</a:t>
            </a:r>
            <a:endParaRPr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Wall Following Code</a:t>
            </a:r>
            <a:endParaRPr/>
          </a:p>
        </p:txBody>
      </p:sp>
      <p:pic>
        <p:nvPicPr>
          <p:cNvPr id="220" name="Google Shape;220;p36"/>
          <p:cNvPicPr preferRelativeResize="0"/>
          <p:nvPr/>
        </p:nvPicPr>
        <p:blipFill rotWithShape="1">
          <a:blip r:embed="rId3">
            <a:alphaModFix/>
          </a:blip>
          <a:srcRect b="28643" l="1166" r="0" t="15456"/>
          <a:stretch/>
        </p:blipFill>
        <p:spPr>
          <a:xfrm>
            <a:off x="53450" y="1017725"/>
            <a:ext cx="9037101" cy="287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Odometry</a:t>
            </a:r>
            <a:endParaRPr/>
          </a:p>
        </p:txBody>
      </p:sp>
      <p:sp>
        <p:nvSpPr>
          <p:cNvPr id="226" name="Google Shape;226;p37"/>
          <p:cNvSpPr txBox="1"/>
          <p:nvPr>
            <p:ph idx="1" type="body"/>
          </p:nvPr>
        </p:nvSpPr>
        <p:spPr>
          <a:xfrm>
            <a:off x="311700" y="1152475"/>
            <a:ext cx="6395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 </a:t>
            </a:r>
            <a:r>
              <a:rPr lang="en" sz="2400"/>
              <a:t>Globally keeps track of x,y displacements and angle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 separate class handles instantaneous x y and angle data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Class data integrates with gyro data to change the global positions</a:t>
            </a:r>
            <a:endParaRPr sz="2400"/>
          </a:p>
        </p:txBody>
      </p:sp>
      <p:pic>
        <p:nvPicPr>
          <p:cNvPr id="227" name="Google Shape;22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2024" y="2573675"/>
            <a:ext cx="2660274" cy="19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Odometry Code</a:t>
            </a:r>
            <a:endParaRPr/>
          </a:p>
        </p:txBody>
      </p:sp>
      <p:pic>
        <p:nvPicPr>
          <p:cNvPr id="233" name="Google Shape;233;p38"/>
          <p:cNvPicPr preferRelativeResize="0"/>
          <p:nvPr/>
        </p:nvPicPr>
        <p:blipFill rotWithShape="1">
          <a:blip r:embed="rId3">
            <a:alphaModFix/>
          </a:blip>
          <a:srcRect b="23445" l="0" r="0" t="14249"/>
          <a:stretch/>
        </p:blipFill>
        <p:spPr>
          <a:xfrm>
            <a:off x="0" y="1196450"/>
            <a:ext cx="9144001" cy="3202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Candle Sensing &amp; Extinguishing</a:t>
            </a:r>
            <a:endParaRPr/>
          </a:p>
        </p:txBody>
      </p:sp>
      <p:sp>
        <p:nvSpPr>
          <p:cNvPr id="239" name="Google Shape;239;p39"/>
          <p:cNvSpPr txBox="1"/>
          <p:nvPr>
            <p:ph idx="1" type="body"/>
          </p:nvPr>
        </p:nvSpPr>
        <p:spPr>
          <a:xfrm>
            <a:off x="311700" y="1152475"/>
            <a:ext cx="834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Continuous servo sweep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Once found adjusts statemachine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Approach the candle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Once a certain distance is reached, stop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Aim the cannon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Fire!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Check if extinguished</a:t>
            </a:r>
            <a:endParaRPr sz="2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Functions</a:t>
            </a:r>
            <a:endParaRPr/>
          </a:p>
        </p:txBody>
      </p:sp>
      <p:sp>
        <p:nvSpPr>
          <p:cNvPr id="245" name="Google Shape;245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Cliff Avoidance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Find Candle Height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Return Home</a:t>
            </a:r>
            <a:endParaRPr sz="2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pic>
        <p:nvPicPr>
          <p:cNvPr id="251" name="Google Shape;25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0925" y="443400"/>
            <a:ext cx="2641200" cy="369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75" y="1005000"/>
            <a:ext cx="3151200" cy="23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5712" y="722913"/>
            <a:ext cx="2471201" cy="182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Statement</a:t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Build a robot that: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Can navigate the field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Find the fire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Report the fire and it’s location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Extinguish the flame and show that it is successful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Make substantial use of an IMU</a:t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Decisions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Use an air cannon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3D printed cannon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Reciprocating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Turret with pitch rotation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Move the flame sensor independently of robot around the Z-axis</a:t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Strategy</a:t>
            </a:r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Wall Follow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When flame sensor detects flame find highest intensity and then drive to that location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Scan exact location of candle and extinguish the flame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Scan candle again to make sure it is extinguished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Return to beginning location</a:t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Robot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Design</a:t>
            </a:r>
            <a:endParaRPr/>
          </a:p>
        </p:txBody>
      </p:sp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8000" y="439350"/>
            <a:ext cx="4994300" cy="426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Drivetrain</a:t>
            </a:r>
            <a:endParaRPr/>
          </a:p>
        </p:txBody>
      </p:sp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5025" y="1178000"/>
            <a:ext cx="6151675" cy="374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Drivetrain</a:t>
            </a:r>
            <a:endParaRPr/>
          </a:p>
        </p:txBody>
      </p:sp>
      <p:sp>
        <p:nvSpPr>
          <p:cNvPr id="105" name="Google Shape;105;p21"/>
          <p:cNvSpPr txBox="1"/>
          <p:nvPr>
            <p:ph idx="1" type="body"/>
          </p:nvPr>
        </p:nvSpPr>
        <p:spPr>
          <a:xfrm>
            <a:off x="-1041350" y="-20680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Two-wheeled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Pololu 172:1 25Dx56L Gear Motor with Encoders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Virtual Turning Center in center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Minimal wheel slippage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Transfer balls for balance</a:t>
            </a:r>
            <a:endParaRPr sz="2400"/>
          </a:p>
        </p:txBody>
      </p:sp>
      <p:pic>
        <p:nvPicPr>
          <p:cNvPr id="106" name="Google Shape;1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9800" y="1152475"/>
            <a:ext cx="9525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/>
          <p:cNvPicPr preferRelativeResize="0"/>
          <p:nvPr/>
        </p:nvPicPr>
        <p:blipFill rotWithShape="1">
          <a:blip r:embed="rId4">
            <a:alphaModFix/>
          </a:blip>
          <a:srcRect b="26027" l="0" r="0" t="11810"/>
          <a:stretch/>
        </p:blipFill>
        <p:spPr>
          <a:xfrm>
            <a:off x="3974100" y="2278202"/>
            <a:ext cx="2632226" cy="21815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Google Shape;108;p21"/>
          <p:cNvCxnSpPr>
            <a:stCxn id="107" idx="0"/>
            <a:endCxn id="107" idx="2"/>
          </p:cNvCxnSpPr>
          <p:nvPr/>
        </p:nvCxnSpPr>
        <p:spPr>
          <a:xfrm>
            <a:off x="5290213" y="2278202"/>
            <a:ext cx="0" cy="2181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" name="Google Shape;109;p21"/>
          <p:cNvCxnSpPr>
            <a:stCxn id="107" idx="1"/>
          </p:cNvCxnSpPr>
          <p:nvPr/>
        </p:nvCxnSpPr>
        <p:spPr>
          <a:xfrm>
            <a:off x="3974100" y="3368989"/>
            <a:ext cx="26322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